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6" r:id="rId2"/>
    <p:sldId id="287" r:id="rId3"/>
    <p:sldId id="28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s Peter Weiss Hartmann" initials="JEPHA" lastIdx="0" clrIdx="0">
    <p:extLst>
      <p:ext uri="{19B8F6BF-5375-455C-9EA6-DF929625EA0E}">
        <p15:presenceInfo xmlns:p15="http://schemas.microsoft.com/office/powerpoint/2012/main" userId="Jens Peter Weiss Hart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7" d="100"/>
          <a:sy n="127" d="100"/>
        </p:scale>
        <p:origin x="235"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‹nr.›</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Example Treaty Limit</a:t>
            </a:r>
          </a:p>
          <a:p>
            <a:r>
              <a:rPr lang="en-AU" dirty="0"/>
              <a:t>Red is treaty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3C7E48-296D-4679-84CC-C47872E6F2AC}" type="slidenum">
              <a:rPr kumimoji="0" lang="en-A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4929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7" name="Rectangle 6"/>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p>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5349" y="6049723"/>
            <a:ext cx="676525" cy="817921"/>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4B6E37-4826-409A-84BF-C23BE3AFE5AD}" type="datetime1">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427604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27737A-A71E-4586-A91E-10B206952AFF}" type="datetime1">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3974123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7724182" cy="21587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‹nr.›</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67" y="6040079"/>
            <a:ext cx="676525" cy="817921"/>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B5D8A9-F208-4318-BC74-B3344BEA26B5}" type="datetime1">
              <a:rPr lang="en-US" smtClean="0"/>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29427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E17B1D-B7C6-4688-9D52-777E0A492BB3}" type="datetime1">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79750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016E03-FAB4-4246-838E-712AF3C131B7}" type="datetime1">
              <a:rPr lang="en-US" smtClean="0"/>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86334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E6D911-1E11-4707-B3EF-A7D446B4076E}" type="datetime1">
              <a:rPr lang="en-US" smtClean="0"/>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197402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E66D49-534C-4821-8ABB-97E9F0832A6F}" type="datetime1">
              <a:rPr lang="en-US" smtClean="0"/>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16307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8EB816-9769-4CDC-B9A1-47A4932BA44A}" type="datetime1">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422343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137E5F-198F-4D2D-8AD0-EFCE6F5EBE91}" type="datetime1">
              <a:rPr lang="en-US" smtClean="0"/>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‹nr.›</a:t>
            </a:fld>
            <a:endParaRPr lang="en-US"/>
          </a:p>
        </p:txBody>
      </p:sp>
    </p:spTree>
    <p:extLst>
      <p:ext uri="{BB962C8B-B14F-4D97-AF65-F5344CB8AC3E}">
        <p14:creationId xmlns:p14="http://schemas.microsoft.com/office/powerpoint/2010/main" val="92443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‹nr.›</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9077"/>
            <a:ext cx="9144000" cy="2387600"/>
          </a:xfrm>
        </p:spPr>
        <p:txBody>
          <a:bodyPr>
            <a:normAutofit fontScale="90000"/>
          </a:bodyPr>
          <a:lstStyle/>
          <a:p>
            <a:pPr algn="l"/>
            <a:r>
              <a:rPr lang="en-US" dirty="0">
                <a:latin typeface="Arial" panose="020B0604020202020204" pitchFamily="34" charset="0"/>
                <a:cs typeface="Arial" panose="020B0604020202020204" pitchFamily="34" charset="0"/>
              </a:rPr>
              <a:t>Report of the Marine </a:t>
            </a:r>
            <a:r>
              <a:rPr lang="en-US" dirty="0" smtClean="0">
                <a:latin typeface="Arial" panose="020B0604020202020204" pitchFamily="34" charset="0"/>
                <a:cs typeface="Arial" panose="020B0604020202020204" pitchFamily="34" charset="0"/>
              </a:rPr>
              <a:t>Spatial Data Infrastructures </a:t>
            </a:r>
            <a:r>
              <a:rPr lang="en-US" dirty="0">
                <a:latin typeface="Arial" panose="020B0604020202020204" pitchFamily="34" charset="0"/>
                <a:cs typeface="Arial" panose="020B0604020202020204" pitchFamily="34" charset="0"/>
              </a:rPr>
              <a:t>Working </a:t>
            </a:r>
            <a:r>
              <a:rPr lang="en-US" dirty="0" smtClean="0">
                <a:latin typeface="Arial" panose="020B0604020202020204" pitchFamily="34" charset="0"/>
                <a:cs typeface="Arial" panose="020B0604020202020204" pitchFamily="34" charset="0"/>
              </a:rPr>
              <a:t>  Group </a:t>
            </a:r>
            <a:r>
              <a:rPr lang="en-US" dirty="0">
                <a:latin typeface="Arial" panose="020B0604020202020204" pitchFamily="34" charset="0"/>
                <a:cs typeface="Arial" panose="020B0604020202020204" pitchFamily="34" charset="0"/>
              </a:rPr>
              <a:t>(MSDIWG</a:t>
            </a:r>
            <a:r>
              <a:rPr lang="en-US" dirty="0" smtClean="0">
                <a:latin typeface="Arial" panose="020B0604020202020204" pitchFamily="34" charset="0"/>
                <a:cs typeface="Arial" panose="020B0604020202020204" pitchFamily="34" charset="0"/>
              </a:rPr>
              <a:t>) to IRCC10</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de-DE" dirty="0" smtClean="0">
                <a:latin typeface="Arial" panose="020B0604020202020204" pitchFamily="34" charset="0"/>
                <a:cs typeface="Arial" panose="020B0604020202020204" pitchFamily="34" charset="0"/>
              </a:rPr>
              <a:t>Goa, </a:t>
            </a:r>
            <a:r>
              <a:rPr lang="de-DE" dirty="0" err="1" smtClean="0">
                <a:latin typeface="Arial" panose="020B0604020202020204" pitchFamily="34" charset="0"/>
                <a:cs typeface="Arial" panose="020B0604020202020204" pitchFamily="34" charset="0"/>
              </a:rPr>
              <a:t>India</a:t>
            </a:r>
            <a:r>
              <a:rPr lang="de-DE" dirty="0" smtClean="0">
                <a:latin typeface="Arial" panose="020B0604020202020204" pitchFamily="34" charset="0"/>
                <a:cs typeface="Arial" panose="020B0604020202020204" pitchFamily="34" charset="0"/>
              </a:rPr>
              <a:t> 4</a:t>
            </a:r>
            <a:r>
              <a:rPr lang="de-DE" baseline="30000" dirty="0" smtClean="0">
                <a:latin typeface="Arial" panose="020B0604020202020204" pitchFamily="34" charset="0"/>
                <a:cs typeface="Arial" panose="020B0604020202020204" pitchFamily="34" charset="0"/>
              </a:rPr>
              <a:t>th</a:t>
            </a:r>
            <a:r>
              <a:rPr lang="de-DE" dirty="0" smtClean="0">
                <a:latin typeface="Arial" panose="020B0604020202020204" pitchFamily="34" charset="0"/>
                <a:cs typeface="Arial" panose="020B0604020202020204" pitchFamily="34" charset="0"/>
              </a:rPr>
              <a:t> – </a:t>
            </a:r>
            <a:r>
              <a:rPr lang="de-DE" dirty="0">
                <a:latin typeface="Arial" panose="020B0604020202020204" pitchFamily="34" charset="0"/>
                <a:cs typeface="Arial" panose="020B0604020202020204" pitchFamily="34" charset="0"/>
              </a:rPr>
              <a:t>6</a:t>
            </a:r>
            <a:r>
              <a:rPr lang="de-DE" baseline="30000" dirty="0" smtClean="0">
                <a:latin typeface="Arial" panose="020B0604020202020204" pitchFamily="34" charset="0"/>
                <a:cs typeface="Arial" panose="020B0604020202020204" pitchFamily="34" charset="0"/>
              </a:rPr>
              <a:t>th</a:t>
            </a:r>
            <a:r>
              <a:rPr lang="de-DE" dirty="0" smtClean="0">
                <a:latin typeface="Arial" panose="020B0604020202020204" pitchFamily="34" charset="0"/>
                <a:cs typeface="Arial" panose="020B0604020202020204" pitchFamily="34" charset="0"/>
              </a:rPr>
              <a:t> June</a:t>
            </a:r>
          </a:p>
        </p:txBody>
      </p:sp>
    </p:spTree>
    <p:extLst>
      <p:ext uri="{BB962C8B-B14F-4D97-AF65-F5344CB8AC3E}">
        <p14:creationId xmlns:p14="http://schemas.microsoft.com/office/powerpoint/2010/main" val="3348262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1517E-3667-479D-9FB9-4351A060AF72}"/>
              </a:ext>
            </a:extLst>
          </p:cNvPr>
          <p:cNvSpPr>
            <a:spLocks noGrp="1"/>
          </p:cNvSpPr>
          <p:nvPr>
            <p:ph type="title"/>
          </p:nvPr>
        </p:nvSpPr>
        <p:spPr/>
        <p:txBody>
          <a:bodyPr>
            <a:normAutofit fontScale="90000"/>
          </a:bodyPr>
          <a:lstStyle/>
          <a:p>
            <a:r>
              <a:rPr lang="en-GB" dirty="0">
                <a:latin typeface="Arial" panose="020B0604020202020204" pitchFamily="34" charset="0"/>
                <a:cs typeface="Arial" panose="020B0604020202020204" pitchFamily="34" charset="0"/>
              </a:rPr>
              <a:t>Security and Integrity</a:t>
            </a:r>
          </a:p>
        </p:txBody>
      </p:sp>
      <p:sp>
        <p:nvSpPr>
          <p:cNvPr id="3" name="Content Placeholder 2">
            <a:extLst>
              <a:ext uri="{FF2B5EF4-FFF2-40B4-BE49-F238E27FC236}">
                <a16:creationId xmlns:a16="http://schemas.microsoft.com/office/drawing/2014/main" id="{19B695AD-A8A4-4BC6-B31C-78FF99B0C28C}"/>
              </a:ext>
            </a:extLst>
          </p:cNvPr>
          <p:cNvSpPr>
            <a:spLocks noGrp="1"/>
          </p:cNvSpPr>
          <p:nvPr>
            <p:ph idx="1"/>
          </p:nvPr>
        </p:nvSpPr>
        <p:spPr>
          <a:xfrm>
            <a:off x="539932" y="998312"/>
            <a:ext cx="11547565" cy="3730444"/>
          </a:xfrm>
        </p:spPr>
        <p:txBody>
          <a:bodyPr>
            <a:noAutofit/>
          </a:bodyPr>
          <a:lstStyle/>
          <a:p>
            <a:r>
              <a:rPr lang="en-GB" sz="2000" dirty="0">
                <a:latin typeface="Arial" panose="020B0604020202020204" pitchFamily="34" charset="0"/>
                <a:cs typeface="Arial" panose="020B0604020202020204" pitchFamily="34" charset="0"/>
              </a:rPr>
              <a:t>Security</a:t>
            </a:r>
          </a:p>
          <a:p>
            <a:pPr lvl="1"/>
            <a:r>
              <a:rPr lang="en-GB" sz="1600" dirty="0">
                <a:latin typeface="Arial" panose="020B0604020202020204" pitchFamily="34" charset="0"/>
                <a:cs typeface="Arial" panose="020B0604020202020204" pitchFamily="34" charset="0"/>
              </a:rPr>
              <a:t>Unauthorised use (</a:t>
            </a:r>
            <a:r>
              <a:rPr lang="en-GB" sz="1600" dirty="0" err="1">
                <a:latin typeface="Arial" panose="020B0604020202020204" pitchFamily="34" charset="0"/>
                <a:cs typeface="Arial" panose="020B0604020202020204" pitchFamily="34" charset="0"/>
              </a:rPr>
              <a:t>e.g</a:t>
            </a:r>
            <a:r>
              <a:rPr lang="en-GB" sz="1600" dirty="0">
                <a:latin typeface="Arial" panose="020B0604020202020204" pitchFamily="34" charset="0"/>
                <a:cs typeface="Arial" panose="020B0604020202020204" pitchFamily="34" charset="0"/>
              </a:rPr>
              <a:t> stealing a car, downloading a pirate movie)</a:t>
            </a:r>
          </a:p>
          <a:p>
            <a:pPr lvl="1"/>
            <a:r>
              <a:rPr lang="en-GB" sz="1600" dirty="0">
                <a:latin typeface="Arial" panose="020B0604020202020204" pitchFamily="34" charset="0"/>
                <a:cs typeface="Arial" panose="020B0604020202020204" pitchFamily="34" charset="0"/>
              </a:rPr>
              <a:t>To demonstrate “authorised use” some form of “permission” is required</a:t>
            </a:r>
            <a:r>
              <a:rPr lang="en-GB" sz="1600" dirty="0" smtClean="0">
                <a:latin typeface="Arial" panose="020B0604020202020204" pitchFamily="34" charset="0"/>
                <a:cs typeface="Arial" panose="020B0604020202020204" pitchFamily="34" charset="0"/>
              </a:rPr>
              <a:t>.</a:t>
            </a:r>
          </a:p>
          <a:p>
            <a:r>
              <a:rPr lang="en-GB" sz="2000" dirty="0" smtClean="0">
                <a:latin typeface="Arial" panose="020B0604020202020204" pitchFamily="34" charset="0"/>
                <a:cs typeface="Arial" panose="020B0604020202020204" pitchFamily="34" charset="0"/>
              </a:rPr>
              <a:t>Integrity</a:t>
            </a:r>
            <a:endParaRPr lang="en-GB" sz="2000" dirty="0">
              <a:latin typeface="Arial" panose="020B0604020202020204" pitchFamily="34" charset="0"/>
              <a:cs typeface="Arial" panose="020B0604020202020204" pitchFamily="34" charset="0"/>
            </a:endParaRPr>
          </a:p>
          <a:p>
            <a:pPr lvl="1"/>
            <a:r>
              <a:rPr lang="en-GB" sz="1600" dirty="0">
                <a:latin typeface="Arial" panose="020B0604020202020204" pitchFamily="34" charset="0"/>
                <a:cs typeface="Arial" panose="020B0604020202020204" pitchFamily="34" charset="0"/>
              </a:rPr>
              <a:t>Who sent me this? Is it complete? </a:t>
            </a:r>
          </a:p>
          <a:p>
            <a:pPr lvl="1"/>
            <a:r>
              <a:rPr lang="en-GB" sz="1600" dirty="0">
                <a:latin typeface="Arial" panose="020B0604020202020204" pitchFamily="34" charset="0"/>
                <a:cs typeface="Arial" panose="020B0604020202020204" pitchFamily="34" charset="0"/>
              </a:rPr>
              <a:t>Different from “is it correct</a:t>
            </a:r>
            <a:r>
              <a:rPr lang="en-GB" sz="1600" dirty="0" smtClean="0">
                <a:latin typeface="Arial" panose="020B0604020202020204" pitchFamily="34" charset="0"/>
                <a:cs typeface="Arial" panose="020B0604020202020204" pitchFamily="34" charset="0"/>
              </a:rPr>
              <a:t>?”</a:t>
            </a:r>
          </a:p>
          <a:p>
            <a:r>
              <a:rPr lang="en-GB" sz="2000" dirty="0" smtClean="0">
                <a:latin typeface="Arial" panose="020B0604020202020204" pitchFamily="34" charset="0"/>
                <a:cs typeface="Arial" panose="020B0604020202020204" pitchFamily="34" charset="0"/>
              </a:rPr>
              <a:t>Different </a:t>
            </a:r>
            <a:r>
              <a:rPr lang="en-GB" sz="2000" dirty="0">
                <a:latin typeface="Arial" panose="020B0604020202020204" pitchFamily="34" charset="0"/>
                <a:cs typeface="Arial" panose="020B0604020202020204" pitchFamily="34" charset="0"/>
              </a:rPr>
              <a:t>concepts</a:t>
            </a:r>
            <a:r>
              <a:rPr lang="en-GB" sz="2000" dirty="0" smtClean="0">
                <a:latin typeface="Arial" panose="020B0604020202020204" pitchFamily="34" charset="0"/>
                <a:cs typeface="Arial" panose="020B0604020202020204" pitchFamily="34" charset="0"/>
              </a:rPr>
              <a:t>.</a:t>
            </a:r>
          </a:p>
          <a:p>
            <a:r>
              <a:rPr lang="en-GB" sz="2000" dirty="0" smtClean="0">
                <a:latin typeface="Arial" panose="020B0604020202020204" pitchFamily="34" charset="0"/>
                <a:cs typeface="Arial" panose="020B0604020202020204" pitchFamily="34" charset="0"/>
              </a:rPr>
              <a:t>In </a:t>
            </a:r>
            <a:r>
              <a:rPr lang="en-GB" sz="2000" dirty="0">
                <a:latin typeface="Arial" panose="020B0604020202020204" pitchFamily="34" charset="0"/>
                <a:cs typeface="Arial" panose="020B0604020202020204" pitchFamily="34" charset="0"/>
              </a:rPr>
              <a:t>MSDI often integrity has a higher priority than security</a:t>
            </a:r>
            <a:r>
              <a:rPr lang="en-GB" sz="2000" dirty="0" smtClean="0">
                <a:latin typeface="Arial" panose="020B0604020202020204" pitchFamily="34" charset="0"/>
                <a:cs typeface="Arial" panose="020B0604020202020204" pitchFamily="34" charset="0"/>
              </a:rPr>
              <a:t>.</a:t>
            </a:r>
          </a:p>
          <a:p>
            <a:r>
              <a:rPr lang="en-GB" sz="2000" dirty="0" smtClean="0">
                <a:latin typeface="Arial" panose="020B0604020202020204" pitchFamily="34" charset="0"/>
                <a:cs typeface="Arial" panose="020B0604020202020204" pitchFamily="34" charset="0"/>
              </a:rPr>
              <a:t>Why</a:t>
            </a:r>
            <a:r>
              <a:rPr lang="en-GB" sz="2000" dirty="0">
                <a:latin typeface="Arial" panose="020B0604020202020204" pitchFamily="34" charset="0"/>
                <a:cs typeface="Arial" panose="020B0604020202020204" pitchFamily="34" charset="0"/>
              </a:rPr>
              <a:t>? Because often MSDI is built with the express purpose of promulgating data so most (not all) use is “authorised</a:t>
            </a:r>
            <a:r>
              <a:rPr lang="en-GB"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conclusion we came to was the issue is “integrity” which relies on two things, knowing who a piece of data came from and the knowledge that it has not changed in its journey to the end user. This is also dealt with by IHO S-63 in the form of its digital signatures.</a:t>
            </a:r>
            <a:endParaRPr lang="en-GB" sz="2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26D5EF2-A468-4AE6-9B52-C76B26020F14}"/>
              </a:ext>
            </a:extLst>
          </p:cNvPr>
          <p:cNvSpPr>
            <a:spLocks noGrp="1"/>
          </p:cNvSpPr>
          <p:nvPr>
            <p:ph type="ftr" sz="quarter" idx="11"/>
          </p:nvPr>
        </p:nvSpPr>
        <p:spPr/>
        <p:txBody>
          <a:bodyPr/>
          <a:lstStyle/>
          <a:p>
            <a:r>
              <a:rPr lang="en-US"/>
              <a:t>IHO COUNCIL</a:t>
            </a:r>
            <a:endParaRPr lang="en-US" dirty="0"/>
          </a:p>
        </p:txBody>
      </p:sp>
    </p:spTree>
    <p:extLst>
      <p:ext uri="{BB962C8B-B14F-4D97-AF65-F5344CB8AC3E}">
        <p14:creationId xmlns:p14="http://schemas.microsoft.com/office/powerpoint/2010/main" val="3042561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6994" y="1028343"/>
            <a:ext cx="5266162" cy="34617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26C80585-49B2-4265-AE7F-9908DC7E321B}"/>
              </a:ext>
            </a:extLst>
          </p:cNvPr>
          <p:cNvSpPr txBox="1"/>
          <p:nvPr/>
        </p:nvSpPr>
        <p:spPr>
          <a:xfrm>
            <a:off x="349167" y="1028343"/>
            <a:ext cx="5134708" cy="4801314"/>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Where are the risks?</a:t>
            </a:r>
          </a:p>
          <a:p>
            <a:pPr marL="285750" indent="-285750">
              <a:buFont typeface="Arial" panose="020B0604020202020204" pitchFamily="34" charset="0"/>
              <a:buChar char="•"/>
            </a:pPr>
            <a:r>
              <a:rPr lang="en-GB" dirty="0" smtClean="0">
                <a:latin typeface="Arial" panose="020B0604020202020204" pitchFamily="34" charset="0"/>
                <a:cs typeface="Arial" panose="020B0604020202020204" pitchFamily="34" charset="0"/>
              </a:rPr>
              <a:t>Much </a:t>
            </a:r>
            <a:r>
              <a:rPr lang="en-GB" dirty="0">
                <a:latin typeface="Arial" panose="020B0604020202020204" pitchFamily="34" charset="0"/>
                <a:cs typeface="Arial" panose="020B0604020202020204" pitchFamily="34" charset="0"/>
              </a:rPr>
              <a:t>MSDI data relates to boundaries, administrative, legal, cadastral etc.</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Impact of incorrect reproduction or attribution can be very large.</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Is there a ready-made solution?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Ongoing need to consider this issue</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Consider existing mechanisms</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Stream based may not be suitable for “data centric” models</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IHO S-63 relies on a specific end user system</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Other standards exist but may  need adaptation</a:t>
            </a:r>
          </a:p>
          <a:p>
            <a:pPr marL="742950" lvl="1" indent="-285750">
              <a:buFont typeface="Arial" panose="020B0604020202020204" pitchFamily="34" charset="0"/>
              <a:buChar char="•"/>
            </a:pPr>
            <a:r>
              <a:rPr lang="en-GB" dirty="0">
                <a:latin typeface="Arial" panose="020B0604020202020204" pitchFamily="34" charset="0"/>
                <a:cs typeface="Arial" panose="020B0604020202020204" pitchFamily="34" charset="0"/>
              </a:rPr>
              <a:t>All require a “trust network” to define </a:t>
            </a:r>
            <a:r>
              <a:rPr lang="en-GB" dirty="0" err="1">
                <a:latin typeface="Arial" panose="020B0604020202020204" pitchFamily="34" charset="0"/>
                <a:cs typeface="Arial" panose="020B0604020202020204" pitchFamily="34" charset="0"/>
              </a:rPr>
              <a:t>identitiy</a:t>
            </a:r>
            <a:r>
              <a:rPr lang="en-GB" dirty="0">
                <a:latin typeface="Arial" panose="020B0604020202020204" pitchFamily="34" charset="0"/>
                <a:cs typeface="Arial" panose="020B0604020202020204" pitchFamily="34" charset="0"/>
              </a:rPr>
              <a:t>.</a:t>
            </a:r>
          </a:p>
        </p:txBody>
      </p:sp>
      <p:sp>
        <p:nvSpPr>
          <p:cNvPr id="6" name="Title 1">
            <a:extLst>
              <a:ext uri="{FF2B5EF4-FFF2-40B4-BE49-F238E27FC236}">
                <a16:creationId xmlns:a16="http://schemas.microsoft.com/office/drawing/2014/main" id="{FC36DE19-E231-4B24-808C-0E0B193377F8}"/>
              </a:ext>
            </a:extLst>
          </p:cNvPr>
          <p:cNvSpPr>
            <a:spLocks noGrp="1"/>
          </p:cNvSpPr>
          <p:nvPr>
            <p:ph type="title"/>
          </p:nvPr>
        </p:nvSpPr>
        <p:spPr>
          <a:xfrm>
            <a:off x="349167" y="268122"/>
            <a:ext cx="11738329" cy="540511"/>
          </a:xfrm>
        </p:spPr>
        <p:txBody>
          <a:bodyPr>
            <a:noAutofit/>
          </a:bodyPr>
          <a:lstStyle/>
          <a:p>
            <a:r>
              <a:rPr lang="en-GB" sz="2800" dirty="0">
                <a:latin typeface="Arial" panose="020B0604020202020204" pitchFamily="34" charset="0"/>
                <a:cs typeface="Arial" panose="020B0604020202020204" pitchFamily="34" charset="0"/>
              </a:rPr>
              <a:t>Security and </a:t>
            </a:r>
            <a:r>
              <a:rPr lang="en-GB" sz="2800" dirty="0" smtClean="0">
                <a:latin typeface="Arial" panose="020B0604020202020204" pitchFamily="34" charset="0"/>
                <a:cs typeface="Arial" panose="020B0604020202020204" pitchFamily="34" charset="0"/>
              </a:rPr>
              <a:t>Integrity - The </a:t>
            </a:r>
            <a:r>
              <a:rPr lang="en-GB" sz="2800" dirty="0">
                <a:latin typeface="Arial" panose="020B0604020202020204" pitchFamily="34" charset="0"/>
                <a:cs typeface="Arial" panose="020B0604020202020204" pitchFamily="34" charset="0"/>
              </a:rPr>
              <a:t>issue within the MSDI community</a:t>
            </a:r>
          </a:p>
        </p:txBody>
      </p:sp>
      <p:sp>
        <p:nvSpPr>
          <p:cNvPr id="3" name="Rektangel 2"/>
          <p:cNvSpPr/>
          <p:nvPr/>
        </p:nvSpPr>
        <p:spPr>
          <a:xfrm>
            <a:off x="5483875" y="4593700"/>
            <a:ext cx="6603621" cy="2061783"/>
          </a:xfrm>
          <a:prstGeom prst="rect">
            <a:avLst/>
          </a:prstGeom>
          <a:solidFill>
            <a:schemeClr val="bg1"/>
          </a:solidFill>
          <a:ln>
            <a:solidFill>
              <a:schemeClr val="tx1"/>
            </a:solidFill>
          </a:ln>
        </p:spPr>
        <p:txBody>
          <a:bodyPr wrap="square">
            <a:spAutoFit/>
          </a:bodyPr>
          <a:lstStyle/>
          <a:p>
            <a:pPr>
              <a:lnSpc>
                <a:spcPct val="107000"/>
              </a:lnSpc>
              <a:spcAft>
                <a:spcPts val="800"/>
              </a:spcAft>
            </a:pPr>
            <a:r>
              <a:rPr lang="en-GB" sz="1200" dirty="0">
                <a:latin typeface="Arial" panose="020B0604020202020204" pitchFamily="34" charset="0"/>
                <a:ea typeface="Calibri" panose="020F0502020204030204" pitchFamily="34" charset="0"/>
                <a:cs typeface="Arial" panose="020B0604020202020204" pitchFamily="34" charset="0"/>
              </a:rPr>
              <a:t>Consider that one of the fundamental datasets recently under consideration are UNCLOS maritime limits and boundaries. These datasets are simple, by comparison with the complex geospatial data which make up ENC but their economic and political weight are enormous and the impact of their incorrect reproduction through an MSDI environment is of concern. </a:t>
            </a:r>
            <a:endParaRPr lang="en-GB" sz="12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smtClean="0">
                <a:latin typeface="Arial" panose="020B0604020202020204" pitchFamily="34" charset="0"/>
                <a:ea typeface="Calibri" panose="020F0502020204030204" pitchFamily="34" charset="0"/>
                <a:cs typeface="Arial" panose="020B0604020202020204" pitchFamily="34" charset="0"/>
              </a:rPr>
              <a:t>UNCLOS </a:t>
            </a:r>
            <a:r>
              <a:rPr lang="en-GB" sz="1200" dirty="0">
                <a:latin typeface="Arial" panose="020B0604020202020204" pitchFamily="34" charset="0"/>
                <a:ea typeface="Calibri" panose="020F0502020204030204" pitchFamily="34" charset="0"/>
                <a:cs typeface="Arial" panose="020B0604020202020204" pitchFamily="34" charset="0"/>
              </a:rPr>
              <a:t>official limits and boundaries are often promulgated alongside other official boundaries such as marine protected areas, fishing zones and many others which define rights and responsibilities as part of a harmonised marine cadastral system. </a:t>
            </a:r>
            <a:endParaRPr lang="en-GB" sz="12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smtClean="0">
                <a:latin typeface="Arial" panose="020B0604020202020204" pitchFamily="34" charset="0"/>
                <a:ea typeface="Calibri" panose="020F0502020204030204" pitchFamily="34" charset="0"/>
                <a:cs typeface="Arial" panose="020B0604020202020204" pitchFamily="34" charset="0"/>
              </a:rPr>
              <a:t>The </a:t>
            </a:r>
            <a:r>
              <a:rPr lang="en-GB" sz="1200" dirty="0">
                <a:latin typeface="Arial" panose="020B0604020202020204" pitchFamily="34" charset="0"/>
                <a:ea typeface="Calibri" panose="020F0502020204030204" pitchFamily="34" charset="0"/>
                <a:cs typeface="Arial" panose="020B0604020202020204" pitchFamily="34" charset="0"/>
              </a:rPr>
              <a:t>challenge, technically, is to provide means and mechanisms to protect the data integrity and assure the end user of the provenance of the data they are receiving. </a:t>
            </a:r>
            <a:endParaRPr lang="da-DK"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69671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IHO_Presentations_template-Blank</Template>
  <TotalTime>624</TotalTime>
  <Words>394</Words>
  <Application>Microsoft Office PowerPoint</Application>
  <PresentationFormat>Widescreen</PresentationFormat>
  <Paragraphs>33</Paragraphs>
  <Slides>3</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vt:i4>
      </vt:variant>
    </vt:vector>
  </HeadingPairs>
  <TitlesOfParts>
    <vt:vector size="7" baseType="lpstr">
      <vt:lpstr>Arial</vt:lpstr>
      <vt:lpstr>Calibri</vt:lpstr>
      <vt:lpstr>Calibri Light</vt:lpstr>
      <vt:lpstr>Office Theme</vt:lpstr>
      <vt:lpstr>Report of the Marine Spatial Data Infrastructures Working   Group (MSDIWG) to IRCC10 </vt:lpstr>
      <vt:lpstr>Security and Integrity</vt:lpstr>
      <vt:lpstr>Security and Integrity - The issue within the MSDI community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Wyatt</dc:creator>
  <cp:lastModifiedBy>Jens Peter Weiss Hartmann</cp:lastModifiedBy>
  <cp:revision>75</cp:revision>
  <dcterms:created xsi:type="dcterms:W3CDTF">2018-03-14T09:31:16Z</dcterms:created>
  <dcterms:modified xsi:type="dcterms:W3CDTF">2019-02-05T11:00:42Z</dcterms:modified>
</cp:coreProperties>
</file>